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F58F7D-4ACD-40A0-BB8A-65339FE0B9F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4CF0B-525F-49AB-9966-5DF559046D3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407A8-D4FF-450D-B952-5A26113B34B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C656EA7-D958-4965-98B1-8BFF7AF7004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BADD7-C868-4181-AE43-0F4D4593269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A0169-FFB5-47FF-A680-49AF7E8A74C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0CCA2-5BB2-44C0-89B6-FCAB00C769A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58696-E697-4493-A22C-BCDFE7A18D3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77EF3-EB91-4C6A-B41B-FD7FB503AE0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640F9-4D6C-4557-860D-4F4F7AFD28E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B7B25-A764-497C-B52C-0EDC6AFE375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A21B9A-FDC0-488B-A07B-B84326F0799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B70AA90-D332-4E93-9B7E-5C4A2B6FA97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260648"/>
            <a:ext cx="7772400" cy="574675"/>
          </a:xfrm>
        </p:spPr>
        <p:txBody>
          <a:bodyPr/>
          <a:lstStyle/>
          <a:p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детский сад №17 комбинированного вида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772816"/>
            <a:ext cx="8713787" cy="129609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Социально-коммуникативное развитие детей</a:t>
            </a:r>
          </a:p>
          <a:p>
            <a:pPr>
              <a:lnSpc>
                <a:spcPct val="80000"/>
              </a:lnSpc>
            </a:pPr>
            <a:r>
              <a:rPr lang="ru-RU" sz="2400" i="1" dirty="0">
                <a:solidFill>
                  <a:schemeClr val="accent2"/>
                </a:solidFill>
              </a:rPr>
              <a:t>(Безруких М.М., Филиппова Т.А. «Ступеньки к школе)</a:t>
            </a:r>
          </a:p>
          <a:p>
            <a:pPr>
              <a:lnSpc>
                <a:spcPct val="80000"/>
              </a:lnSpc>
            </a:pPr>
            <a:endParaRPr lang="ru-RU" sz="2600" i="1" dirty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endParaRPr lang="ru-RU" sz="2600" i="1" dirty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endParaRPr lang="ru-RU" sz="1600" i="1" dirty="0"/>
          </a:p>
          <a:p>
            <a:pPr>
              <a:lnSpc>
                <a:spcPct val="80000"/>
              </a:lnSpc>
            </a:pPr>
            <a:endParaRPr lang="ru-RU" sz="1600" i="1" dirty="0"/>
          </a:p>
          <a:p>
            <a:pPr>
              <a:lnSpc>
                <a:spcPct val="80000"/>
              </a:lnSpc>
            </a:pPr>
            <a:endParaRPr lang="ru-RU" sz="1600" i="1" dirty="0"/>
          </a:p>
          <a:p>
            <a:pPr algn="r">
              <a:lnSpc>
                <a:spcPct val="80000"/>
              </a:lnSpc>
            </a:pPr>
            <a:r>
              <a:rPr lang="ru-RU" sz="1800" i="1" dirty="0"/>
              <a:t>Педагог-психолог</a:t>
            </a:r>
          </a:p>
          <a:p>
            <a:pPr algn="r">
              <a:lnSpc>
                <a:spcPct val="80000"/>
              </a:lnSpc>
            </a:pPr>
            <a:r>
              <a:rPr lang="ru-RU" sz="1800" i="1" dirty="0" err="1"/>
              <a:t>Казорина</a:t>
            </a:r>
            <a:r>
              <a:rPr lang="ru-RU" sz="1800" i="1" dirty="0"/>
              <a:t> А.А.</a:t>
            </a:r>
          </a:p>
          <a:p>
            <a:pPr>
              <a:lnSpc>
                <a:spcPct val="80000"/>
              </a:lnSpc>
            </a:pPr>
            <a:endParaRPr lang="ru-RU" sz="1600" i="1" dirty="0"/>
          </a:p>
        </p:txBody>
      </p:sp>
      <p:pic>
        <p:nvPicPr>
          <p:cNvPr id="6" name="Рисунок 5" descr="D:\руденская\инфографика\detsad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573016"/>
            <a:ext cx="3960440" cy="280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908050"/>
            <a:ext cx="8496300" cy="54737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400"/>
              <a:t>      Такие разнообразные игры и упражнения позволяют: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/>
              <a:t>    — развивать доброжелательное отношение детей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/>
              <a:t>друг к другу;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/>
              <a:t>    — развивать способность распознавать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/>
              <a:t>эмоциональные состояния героев литературных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/>
              <a:t>произведений;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/>
              <a:t>    — развивать способность распознавать собственные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/>
              <a:t>эмоциональные состояния;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/>
              <a:t>    — формировать навыки коммуникации в общении со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/>
              <a:t>сверстниками и взрослыми;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/>
              <a:t>   — учить вести диалог.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836613"/>
            <a:ext cx="8135938" cy="5172075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b="1"/>
              <a:t> </a:t>
            </a:r>
            <a:r>
              <a:rPr lang="ru-RU" sz="2400" b="1"/>
              <a:t>Социально-коммуникативное развитие</a:t>
            </a:r>
            <a:r>
              <a:rPr lang="ru-RU" sz="2400"/>
              <a:t> ребенка  --</a:t>
            </a:r>
          </a:p>
          <a:p>
            <a:pPr>
              <a:buFontTx/>
              <a:buNone/>
            </a:pPr>
            <a:r>
              <a:rPr lang="ru-RU" sz="2400"/>
              <a:t>это процесс, в результате которого он учится</a:t>
            </a:r>
          </a:p>
          <a:p>
            <a:pPr>
              <a:buFontTx/>
              <a:buNone/>
            </a:pPr>
            <a:r>
              <a:rPr lang="ru-RU" sz="2400"/>
              <a:t>устанавливать и поддерживать необходимые контакты</a:t>
            </a:r>
          </a:p>
          <a:p>
            <a:pPr>
              <a:buFontTx/>
              <a:buNone/>
            </a:pPr>
            <a:r>
              <a:rPr lang="ru-RU" sz="2400"/>
              <a:t>с окружающим миром и людьми. </a:t>
            </a:r>
          </a:p>
          <a:p>
            <a:pPr>
              <a:buFontTx/>
              <a:buNone/>
            </a:pPr>
            <a:r>
              <a:rPr lang="ru-RU" sz="2400" b="1"/>
              <a:t>   </a:t>
            </a:r>
          </a:p>
          <a:p>
            <a:pPr>
              <a:buFontTx/>
              <a:buNone/>
            </a:pPr>
            <a:r>
              <a:rPr lang="ru-RU" sz="2400" b="1"/>
              <a:t>Цель социально-коммуникативного развития:</a:t>
            </a:r>
          </a:p>
          <a:p>
            <a:pPr>
              <a:buFontTx/>
              <a:buNone/>
            </a:pPr>
            <a:r>
              <a:rPr lang="ru-RU" sz="2400"/>
              <a:t>включение детей в систему социальных</a:t>
            </a:r>
          </a:p>
          <a:p>
            <a:pPr>
              <a:buFontTx/>
              <a:buNone/>
            </a:pPr>
            <a:r>
              <a:rPr lang="ru-RU" sz="2400"/>
              <a:t>отношений; овладение конструктивными способами и</a:t>
            </a:r>
          </a:p>
          <a:p>
            <a:pPr>
              <a:buFontTx/>
              <a:buNone/>
            </a:pPr>
            <a:r>
              <a:rPr lang="ru-RU" sz="2400"/>
              <a:t>средствами взаимодействия с окружающими людьми;</a:t>
            </a:r>
          </a:p>
          <a:p>
            <a:pPr>
              <a:buFontTx/>
              <a:buNone/>
            </a:pPr>
            <a:r>
              <a:rPr lang="ru-RU" sz="2400"/>
              <a:t>формирование положительного отношения к труду.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993775"/>
          </a:xfrm>
        </p:spPr>
        <p:txBody>
          <a:bodyPr/>
          <a:lstStyle/>
          <a:p>
            <a:r>
              <a:rPr lang="ru-RU" sz="3200" i="1">
                <a:solidFill>
                  <a:schemeClr val="accent2"/>
                </a:solidFill>
              </a:rPr>
              <a:t>Содержание и формы работы: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400"/>
              <a:t>   Наиболее эффективными формами работы по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/>
              <a:t>формированию социально-коммуникативных навыков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/>
              <a:t>являются: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/>
              <a:t>   — знакомство с литературными произведениями;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/>
              <a:t>   — просмотр мультипликационных фильмов;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/>
              <a:t>   — театрализация и драматизация (сочинение с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/>
              <a:t>детьми загадок, стихотворные игры, разыгрывание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/>
              <a:t>сценок, сказок);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/>
              <a:t>   — беседы и совместная познавательная деятельность;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/>
              <a:t>   — сюжетно-ролевые и коммуникативные игры.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5" name="Picture 5" descr="cove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88913"/>
            <a:ext cx="2698750" cy="3600450"/>
          </a:xfrm>
          <a:prstGeom prst="rect">
            <a:avLst/>
          </a:prstGeom>
          <a:noFill/>
        </p:spPr>
      </p:pic>
      <p:pic>
        <p:nvPicPr>
          <p:cNvPr id="5128" name="Picture 8" descr="ph_1"/>
          <p:cNvPicPr>
            <a:picLocks noChangeAspect="1" noChangeArrowheads="1"/>
          </p:cNvPicPr>
          <p:nvPr/>
        </p:nvPicPr>
        <p:blipFill>
          <a:blip r:embed="rId4" cstate="print"/>
          <a:srcRect t="15048" r="46983" b="46194"/>
          <a:stretch>
            <a:fillRect/>
          </a:stretch>
        </p:blipFill>
        <p:spPr bwMode="auto">
          <a:xfrm>
            <a:off x="468313" y="4365625"/>
            <a:ext cx="388778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 descr="ph_1"/>
          <p:cNvPicPr>
            <a:picLocks noChangeAspect="1" noChangeArrowheads="1"/>
          </p:cNvPicPr>
          <p:nvPr/>
        </p:nvPicPr>
        <p:blipFill>
          <a:blip r:embed="rId4" cstate="print"/>
          <a:srcRect l="48810"/>
          <a:stretch>
            <a:fillRect/>
          </a:stretch>
        </p:blipFill>
        <p:spPr bwMode="auto">
          <a:xfrm>
            <a:off x="4716463" y="0"/>
            <a:ext cx="2871787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 descr="ph_1"/>
          <p:cNvPicPr>
            <a:picLocks noChangeAspect="1" noChangeArrowheads="1"/>
          </p:cNvPicPr>
          <p:nvPr/>
        </p:nvPicPr>
        <p:blipFill>
          <a:blip r:embed="rId4" cstate="print"/>
          <a:srcRect t="52493" r="48288" b="4550"/>
          <a:stretch>
            <a:fillRect/>
          </a:stretch>
        </p:blipFill>
        <p:spPr bwMode="auto">
          <a:xfrm>
            <a:off x="5292725" y="4292600"/>
            <a:ext cx="362585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9" name="Picture 5" descr="cover1 (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565400"/>
            <a:ext cx="2809875" cy="3748088"/>
          </a:xfrm>
          <a:prstGeom prst="rect">
            <a:avLst/>
          </a:prstGeom>
          <a:noFill/>
        </p:spPr>
      </p:pic>
      <p:pic>
        <p:nvPicPr>
          <p:cNvPr id="6150" name="Picture 6" descr="ph_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260350"/>
            <a:ext cx="29337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 descr="ph_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25" y="2708275"/>
            <a:ext cx="2870200" cy="3789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3" name="Picture 15" descr="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4" name="Picture 6" descr="Безруких, Филиппова - Мир вокруг от А до Я. Пособие для детей 4-5 лет. В 3-х частях. Часть 1. ФГОС ДО обложка книг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95500" cy="2790825"/>
          </a:xfrm>
          <a:prstGeom prst="rect">
            <a:avLst/>
          </a:prstGeom>
          <a:noFill/>
        </p:spPr>
      </p:pic>
      <p:pic>
        <p:nvPicPr>
          <p:cNvPr id="7176" name="Picture 8" descr="ph_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0"/>
            <a:ext cx="2495550" cy="3284538"/>
          </a:xfrm>
          <a:prstGeom prst="rect">
            <a:avLst/>
          </a:prstGeom>
          <a:noFill/>
        </p:spPr>
      </p:pic>
      <p:pic>
        <p:nvPicPr>
          <p:cNvPr id="7180" name="Picture 12" descr="ph_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924175"/>
            <a:ext cx="2765425" cy="3644900"/>
          </a:xfrm>
          <a:prstGeom prst="rect">
            <a:avLst/>
          </a:prstGeom>
          <a:noFill/>
        </p:spPr>
      </p:pic>
      <p:pic>
        <p:nvPicPr>
          <p:cNvPr id="7182" name="Picture 14" descr="ph_0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6813" y="260350"/>
            <a:ext cx="2897187" cy="3816350"/>
          </a:xfrm>
          <a:prstGeom prst="rect">
            <a:avLst/>
          </a:prstGeom>
          <a:noFill/>
        </p:spPr>
      </p:pic>
      <p:pic>
        <p:nvPicPr>
          <p:cNvPr id="7184" name="Picture 16" descr="ph_0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375" y="3141663"/>
            <a:ext cx="2820988" cy="3716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23" name="Picture 7" descr="i?id=13885af0652bf6f9ee4ef547538943d8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60350"/>
            <a:ext cx="2228850" cy="3048000"/>
          </a:xfrm>
          <a:prstGeom prst="rect">
            <a:avLst/>
          </a:prstGeom>
          <a:noFill/>
        </p:spPr>
      </p:pic>
      <p:pic>
        <p:nvPicPr>
          <p:cNvPr id="9225" name="Picture 9" descr="ph_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0"/>
            <a:ext cx="2671763" cy="3519488"/>
          </a:xfrm>
          <a:prstGeom prst="rect">
            <a:avLst/>
          </a:prstGeom>
          <a:noFill/>
        </p:spPr>
      </p:pic>
      <p:pic>
        <p:nvPicPr>
          <p:cNvPr id="9227" name="Picture 11" descr="ph_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963" y="0"/>
            <a:ext cx="2657475" cy="3500438"/>
          </a:xfrm>
          <a:prstGeom prst="rect">
            <a:avLst/>
          </a:prstGeom>
          <a:noFill/>
        </p:spPr>
      </p:pic>
      <p:pic>
        <p:nvPicPr>
          <p:cNvPr id="9229" name="Picture 13" descr="ph_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650" y="3284538"/>
            <a:ext cx="2559050" cy="3371850"/>
          </a:xfrm>
          <a:prstGeom prst="rect">
            <a:avLst/>
          </a:prstGeom>
          <a:noFill/>
        </p:spPr>
      </p:pic>
      <p:pic>
        <p:nvPicPr>
          <p:cNvPr id="9230" name="Picture 14" descr="1_c27cd02f6eab44189e51fce76ddb932d_1480864839"/>
          <p:cNvPicPr>
            <a:picLocks noChangeAspect="1" noChangeArrowheads="1"/>
          </p:cNvPicPr>
          <p:nvPr/>
        </p:nvPicPr>
        <p:blipFill>
          <a:blip r:embed="rId7" cstate="print"/>
          <a:srcRect t="8189"/>
          <a:stretch>
            <a:fillRect/>
          </a:stretch>
        </p:blipFill>
        <p:spPr bwMode="auto">
          <a:xfrm>
            <a:off x="3924300" y="3429000"/>
            <a:ext cx="4419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70" name="Picture 6" descr="im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88913"/>
            <a:ext cx="2592388" cy="2068512"/>
          </a:xfrm>
          <a:prstGeom prst="rect">
            <a:avLst/>
          </a:prstGeom>
          <a:noFill/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0"/>
            <a:ext cx="4732337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3079750"/>
            <a:ext cx="5387975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0350"/>
            <a:ext cx="4465638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400" y="2924175"/>
            <a:ext cx="5246688" cy="367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146</Words>
  <Application>Microsoft Office PowerPoint</Application>
  <PresentationFormat>Экран (4:3)</PresentationFormat>
  <Paragraphs>42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Оформление по умолчанию</vt:lpstr>
      <vt:lpstr>Муниципальное бюджетное дошкольное образовательное учреждение детский сад №17 комбинированного вида</vt:lpstr>
      <vt:lpstr>Слайд 2</vt:lpstr>
      <vt:lpstr>Содержание и формы работы: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№17 комбинированного вида</dc:title>
  <dc:creator>Настя</dc:creator>
  <cp:lastModifiedBy>EasyNote</cp:lastModifiedBy>
  <cp:revision>4</cp:revision>
  <dcterms:created xsi:type="dcterms:W3CDTF">2020-06-08T18:23:54Z</dcterms:created>
  <dcterms:modified xsi:type="dcterms:W3CDTF">2020-06-10T18:26:16Z</dcterms:modified>
</cp:coreProperties>
</file>