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8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07FD3-144C-40B9-9C77-DF3A7D768F17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112EC-7C38-4E2C-A023-1B6CC1D52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7063340-910B-4882-AD9B-6C82DBF8ED0B}" type="slidenum">
              <a:rPr lang="ru-RU" sz="1200">
                <a:latin typeface="Calibri" pitchFamily="34" charset="0"/>
              </a:rPr>
              <a:pPr algn="r"/>
              <a:t>1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1A3B9C-03E2-4C03-B195-33E79DF2D00A}" type="slidenum">
              <a:rPr lang="ru-RU" smtClean="0">
                <a:cs typeface="Arial" pitchFamily="34" charset="0"/>
              </a:rPr>
              <a:pPr/>
              <a:t>8</a:t>
            </a:fld>
            <a:endParaRPr 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openxmlformats.org/officeDocument/2006/relationships/image" Target="../media/image9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17" Type="http://schemas.openxmlformats.org/officeDocument/2006/relationships/image" Target="../media/image30.jpeg"/><Relationship Id="rId2" Type="http://schemas.openxmlformats.org/officeDocument/2006/relationships/audio" Target="../media/audio1.wav"/><Relationship Id="rId16" Type="http://schemas.openxmlformats.org/officeDocument/2006/relationships/image" Target="../media/image29.jpeg"/><Relationship Id="rId20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5" Type="http://schemas.openxmlformats.org/officeDocument/2006/relationships/image" Target="../media/image28.jpeg"/><Relationship Id="rId10" Type="http://schemas.openxmlformats.org/officeDocument/2006/relationships/image" Target="../media/image23.png"/><Relationship Id="rId19" Type="http://schemas.openxmlformats.org/officeDocument/2006/relationships/image" Target="../media/image31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779912" y="3356992"/>
            <a:ext cx="5055783" cy="30803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3997" tIns="11685" rIns="63997" bIns="127994">
            <a:spAutoFit/>
          </a:bodyPr>
          <a:lstStyle/>
          <a:p>
            <a:pPr algn="ctr" defTabSz="1624013">
              <a:buClr>
                <a:srgbClr val="F0A22E"/>
              </a:buClr>
              <a:buSzPct val="70000"/>
              <a:defRPr/>
            </a:pPr>
            <a:r>
              <a:rPr lang="ru-RU" sz="23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МАСТЕР-КЛАСС </a:t>
            </a:r>
          </a:p>
          <a:p>
            <a:pPr algn="ctr" defTabSz="1624013"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Интерактивные обучающие игры </a:t>
            </a:r>
          </a:p>
          <a:p>
            <a:pPr algn="ctr" defTabSz="1624013"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для формирования предложно-падежной конструкции у старших дошкольников с ОВЗ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2116138" y="260350"/>
            <a:ext cx="7027862" cy="995363"/>
          </a:xfrm>
          <a:solidFill>
            <a:srgbClr val="FFFFFF"/>
          </a:solidFill>
        </p:spPr>
        <p:txBody>
          <a:bodyPr rtlCol="0">
            <a:normAutofit fontScale="90000"/>
          </a:bodyPr>
          <a:lstStyle/>
          <a:p>
            <a:pPr marL="79375" defTabSz="1624013" eaLnBrk="1" fontAlgn="auto" hangingPunct="1">
              <a:spcBef>
                <a:spcPts val="213"/>
              </a:spcBef>
              <a:spcAft>
                <a:spcPts val="0"/>
              </a:spcAft>
              <a:defRPr/>
            </a:pPr>
            <a:r>
              <a:rPr lang="ru-RU" sz="2300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  <a:t>Муниципальный этап Всероссийского конкурса «Воспитатель года России» в 2023 году</a:t>
            </a:r>
            <a:r>
              <a:rPr lang="ru-RU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  <a:t/>
            </a:r>
            <a:br>
              <a:rPr lang="ru-RU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</a:br>
            <a:endParaRPr lang="ru-RU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object 13"/>
          <p:cNvSpPr txBox="1"/>
          <p:nvPr/>
        </p:nvSpPr>
        <p:spPr>
          <a:xfrm>
            <a:off x="1571625" y="1484313"/>
            <a:ext cx="7572375" cy="1087437"/>
          </a:xfrm>
          <a:prstGeom prst="rect">
            <a:avLst/>
          </a:prstGeom>
        </p:spPr>
        <p:txBody>
          <a:bodyPr lIns="0" tIns="10572" rIns="0" bIns="0">
            <a:spAutoFit/>
          </a:bodyPr>
          <a:lstStyle/>
          <a:p>
            <a:pPr algn="ctr" defTabSz="162552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2100" b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Конкурсант:</a:t>
            </a:r>
          </a:p>
          <a:p>
            <a:pPr algn="ctr" defTabSz="162552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Ласточкина Оксана Геннадиевна</a:t>
            </a:r>
            <a:r>
              <a:rPr lang="ru-RU" sz="25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itchFamily="18" charset="0"/>
              </a:rPr>
              <a:t>,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162552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Учитель-логопед МБДОУ детского сада № 17 города Орла</a:t>
            </a:r>
            <a:endParaRPr sz="2000" dirty="0">
              <a:solidFill>
                <a:schemeClr val="tx2"/>
              </a:solidFill>
              <a:latin typeface="+mn-lt"/>
              <a:cs typeface="Calibri"/>
            </a:endParaRPr>
          </a:p>
        </p:txBody>
      </p:sp>
      <p:pic>
        <p:nvPicPr>
          <p:cNvPr id="10247" name="Рисунок 5" descr="C:\Users\Admin\Desktop\Без назван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708275"/>
            <a:ext cx="302418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 descr="image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F2"/>
              </a:clrFrom>
              <a:clrTo>
                <a:srgbClr val="FFFD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928688"/>
            <a:ext cx="2071688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2" descr="Без названия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50" y="928688"/>
            <a:ext cx="164306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низ 4"/>
          <p:cNvSpPr/>
          <p:nvPr/>
        </p:nvSpPr>
        <p:spPr>
          <a:xfrm>
            <a:off x="1571625" y="3143250"/>
            <a:ext cx="484188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429125" y="3071813"/>
            <a:ext cx="484188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7286625" y="3143250"/>
            <a:ext cx="484188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38" y="4572000"/>
            <a:ext cx="2500312" cy="1771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/>
              <a:t>ВСЁ ПРИГОДИТСЯ В ДАЛЬНЕЙШЕМ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29000" y="4572000"/>
            <a:ext cx="2500313" cy="1771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/>
              <a:t>ИНФОРМАЦИЮ</a:t>
            </a:r>
          </a:p>
          <a:p>
            <a:pPr algn="ctr">
              <a:defRPr/>
            </a:pPr>
            <a:r>
              <a:rPr lang="ru-RU" b="1" i="1" dirty="0"/>
              <a:t> ПЕРЕРАБОТАЮ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15063" y="4572000"/>
            <a:ext cx="2500312" cy="1771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/>
              <a:t>ВСЁ ВЫБРОШУ</a:t>
            </a:r>
          </a:p>
        </p:txBody>
      </p:sp>
      <p:pic>
        <p:nvPicPr>
          <p:cNvPr id="19466" name="Рисунок 11" descr="Без названия (3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63" y="785813"/>
            <a:ext cx="23431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357285" y="1500174"/>
            <a:ext cx="678661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20483" name="Picture 3" descr=" 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88" y="2857500"/>
            <a:ext cx="5095875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500033" y="357166"/>
            <a:ext cx="8072493" cy="1328023"/>
          </a:xfrm>
          <a:prstGeom prst="round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транслирование опыта по использованию интерактивных обучающих игр </a:t>
            </a:r>
            <a:r>
              <a:rPr lang="ru-RU" sz="24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 развитию </a:t>
            </a:r>
            <a:r>
              <a:rPr lang="ru-RU" sz="24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речи у старших дошкольников с ОВЗ.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928802"/>
            <a:ext cx="8215370" cy="4494848"/>
          </a:xfrm>
          <a:prstGeom prst="round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algn="just">
              <a:defRPr/>
            </a:pPr>
            <a:r>
              <a:rPr lang="ru-RU" sz="2400" b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повысить у педагогов интерес к  использованию  интерактивных обучающих игр по развитию предложно- падежных конструкций;</a:t>
            </a:r>
          </a:p>
          <a:p>
            <a:pPr algn="just">
              <a:defRPr/>
            </a:pPr>
            <a:r>
              <a:rPr lang="ru-RU" sz="2400" b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создать условия для профессионального общения, самореализации и стимулирования творческого потенциала педагогов.</a:t>
            </a:r>
          </a:p>
          <a:p>
            <a:pPr algn="just">
              <a:defRPr/>
            </a:pPr>
            <a:r>
              <a:rPr lang="ru-RU" sz="2400" b="1" dirty="0">
                <a:ln w="1905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-активизировать самостоятельную работу педагогов, дать им возможность заимствовать элементы педагогического опыта для улучшения собственного.</a:t>
            </a:r>
          </a:p>
          <a:p>
            <a:pPr algn="just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500042"/>
            <a:ext cx="7500990" cy="578882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НАРУШЕНИЕ РЕЧИ У ДОШКОЛЬНИКОВ</a:t>
            </a:r>
          </a:p>
        </p:txBody>
      </p:sp>
      <p:sp>
        <p:nvSpPr>
          <p:cNvPr id="4" name="звукопроизношение"/>
          <p:cNvSpPr txBox="1"/>
          <p:nvPr/>
        </p:nvSpPr>
        <p:spPr>
          <a:xfrm>
            <a:off x="2643174" y="1785926"/>
            <a:ext cx="4572032" cy="715089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звукопроизношение</a:t>
            </a:r>
          </a:p>
        </p:txBody>
      </p:sp>
      <p:sp>
        <p:nvSpPr>
          <p:cNvPr id="6" name="грамматика"/>
          <p:cNvSpPr txBox="1"/>
          <p:nvPr/>
        </p:nvSpPr>
        <p:spPr>
          <a:xfrm>
            <a:off x="1357290" y="4357694"/>
            <a:ext cx="6929486" cy="715089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грамматический строй речи</a:t>
            </a:r>
          </a:p>
        </p:txBody>
      </p:sp>
      <p:sp>
        <p:nvSpPr>
          <p:cNvPr id="7" name="связная речь"/>
          <p:cNvSpPr txBox="1"/>
          <p:nvPr/>
        </p:nvSpPr>
        <p:spPr>
          <a:xfrm>
            <a:off x="2928926" y="5572140"/>
            <a:ext cx="4000528" cy="715089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связная речь</a:t>
            </a:r>
          </a:p>
        </p:txBody>
      </p:sp>
      <p:sp>
        <p:nvSpPr>
          <p:cNvPr id="9" name="бедность"/>
          <p:cNvSpPr txBox="1"/>
          <p:nvPr/>
        </p:nvSpPr>
        <p:spPr>
          <a:xfrm>
            <a:off x="2571736" y="3143248"/>
            <a:ext cx="4643470" cy="715089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бедность речи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900"/>
                            </p:stCondLst>
                            <p:childTnLst>
                              <p:par>
                                <p:cTn id="2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100"/>
                            </p:stCondLst>
                            <p:childTnLst>
                              <p:par>
                                <p:cTn id="2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143000" y="285728"/>
            <a:ext cx="7072313" cy="2145268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Интерактивная </a:t>
            </a:r>
            <a:r>
              <a:rPr lang="ru-RU" sz="2400" b="1" dirty="0">
                <a:ln w="76200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 - это активный метод обучения. На его основе у участников (игроков) возникают новые знания и опыт, родившиеся непосредственно в ходе игрового процесса, либо явившиеся результатом этой игры.</a:t>
            </a:r>
          </a:p>
        </p:txBody>
      </p:sp>
      <p:sp>
        <p:nvSpPr>
          <p:cNvPr id="15363" name="Rectangle 1" descr="sTrBWl2ehb0"/>
          <p:cNvSpPr>
            <a:spLocks noChangeArrowheads="1"/>
          </p:cNvSpPr>
          <p:nvPr/>
        </p:nvSpPr>
        <p:spPr bwMode="auto">
          <a:xfrm>
            <a:off x="357188" y="2571750"/>
            <a:ext cx="2786062" cy="1928813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76200">
            <a:solidFill>
              <a:schemeClr val="tx2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15364" name="Rectangle 2" descr="KjJECKW9JSU"/>
          <p:cNvSpPr>
            <a:spLocks noChangeArrowheads="1"/>
          </p:cNvSpPr>
          <p:nvPr/>
        </p:nvSpPr>
        <p:spPr bwMode="auto">
          <a:xfrm>
            <a:off x="3143250" y="4786313"/>
            <a:ext cx="3000375" cy="1800225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76200">
            <a:solidFill>
              <a:schemeClr val="tx2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15365" name="Rectangle 3" descr="edlXXo9H2hY"/>
          <p:cNvSpPr>
            <a:spLocks noChangeArrowheads="1"/>
          </p:cNvSpPr>
          <p:nvPr/>
        </p:nvSpPr>
        <p:spPr bwMode="auto">
          <a:xfrm>
            <a:off x="5643563" y="2571750"/>
            <a:ext cx="2949575" cy="19431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76200">
            <a:solidFill>
              <a:schemeClr val="tx2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схема предлогов\на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1571625"/>
            <a:ext cx="180022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Users\Admin\Desktop\схема предлогов\под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1500188"/>
            <a:ext cx="192881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C:\Users\Admin\Desktop\схема предлогов\в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1500188"/>
            <a:ext cx="1800225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3" descr="babochka-sidit-na-cvetke"/>
          <p:cNvSpPr>
            <a:spLocks noChangeArrowheads="1"/>
          </p:cNvSpPr>
          <p:nvPr/>
        </p:nvSpPr>
        <p:spPr bwMode="auto">
          <a:xfrm>
            <a:off x="6429375" y="4214813"/>
            <a:ext cx="2160588" cy="2160587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2" name="Rectangle 3" descr="babochka-sidit-na-cvetke"/>
          <p:cNvSpPr>
            <a:spLocks noChangeArrowheads="1"/>
          </p:cNvSpPr>
          <p:nvPr/>
        </p:nvSpPr>
        <p:spPr bwMode="auto">
          <a:xfrm>
            <a:off x="3714750" y="4214813"/>
            <a:ext cx="2160588" cy="2160587"/>
          </a:xfrm>
          <a:prstGeom prst="rect">
            <a:avLst/>
          </a:prstGeom>
          <a:blipFill dpi="0" rotWithShape="0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928688" y="3500438"/>
            <a:ext cx="1714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ПРЕДЛОГ  «В»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 flipH="1">
            <a:off x="3929063" y="3500438"/>
            <a:ext cx="1714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ПРЕДЛОГ «ПОД»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715125" y="3500438"/>
            <a:ext cx="1643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ПРЕДЛОГ «НА»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14612" y="571480"/>
            <a:ext cx="3929090" cy="57888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СХЕМЫ ПРЕДЛОГОВ </a:t>
            </a:r>
          </a:p>
        </p:txBody>
      </p:sp>
      <p:pic>
        <p:nvPicPr>
          <p:cNvPr id="14347" name="Рисунок 11" descr="i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5" y="4143375"/>
            <a:ext cx="2160588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Users\Admin\Desktop\схема предлогов\на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785813"/>
            <a:ext cx="1643062" cy="16430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4572000" y="785813"/>
            <a:ext cx="1785938" cy="164306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5364" name="Рисунок 18" descr="14c29bed8df785454d5c9a02cc5e373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785813"/>
            <a:ext cx="1800225" cy="16430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смайлик под" descr="C:\Users\Admin\Desktop\схема предлогов\под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8" y="4429125"/>
            <a:ext cx="1800225" cy="1600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смайлик на" descr="C:\Users\Admin\Desktop\схема предлогов\на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13" y="4572000"/>
            <a:ext cx="1800225" cy="16430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смайлик в" descr="C:\Users\Admin\Desktop\схема предлогов\в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38" y="4572000"/>
            <a:ext cx="1800225" cy="15716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8" name="Рисунок 8" descr="s1200-1-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3" y="785813"/>
            <a:ext cx="1928812" cy="164306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65 -0.12859 L -0.21494 -0.55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-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21494 -0.54834 L -0.00244 0.00763 " pathEditMode="relative" ptsTypes="AA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7354 L 0.08194 -0.534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8194 -0.52451 L -0.01268 0.03146 " pathEditMode="relative" ptsTypes="AA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3 -0.01896 L 0.36319 -0.543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36319 -0.55376 L 0.01684 -0.02937 " pathEditMode="relative" ptsTypes="AA">
                                      <p:cBhvr>
                                        <p:cTn id="2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1618525423_22-phonoteka_org-p-osennii-fon-dlya-detei-2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2" descr="1647995890_31-kartinkin-net-p-kartinki-korzini-3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14325" y="3357563"/>
            <a:ext cx="38862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3" descr="1647995935_32-kartinkin-net-p-kartinki-korzini-34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0" y="3184525"/>
            <a:ext cx="371475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яблоко" descr="capella-fuji-apple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0" y="-214313"/>
            <a:ext cx="1528763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лива" descr="c63d5eb4480cf0bc6a1e0b6118bdc534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13" y="-285750"/>
            <a:ext cx="235743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морковь" descr="pngtree-carrot-cartoon-png-image_1724297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88" y="0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картофель" descr="1ac8dd544d8cad7f6ea1a2347c5f43b4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0" y="0"/>
            <a:ext cx="2857500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баклажан" descr="Black-Brinjal-PNG-Photos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500" y="1428750"/>
            <a:ext cx="1397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векла" descr="ee370a11b682076d545574b459e309f1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688" y="1071563"/>
            <a:ext cx="341153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груша" descr="capella-pear-with-stevia.pn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88" y="2857500"/>
            <a:ext cx="17859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апельсин" descr="1614548291_28-p-apelsin-na-belom-fone-36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500" y="571500"/>
            <a:ext cx="218281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огурец" descr="umrb6DBsugU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2071688"/>
            <a:ext cx="2028825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персик" descr="1644960047_16-fikiwiki-com-p-kartinki-abrikosi-20.jpg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88" y="4857750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помидор" descr="1614570874_80-p-pomidor-na-belom-fone-95.jpg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88" y="1500188"/>
            <a:ext cx="19288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перец" descr="aa8d0b61e20711e69ade001e67b6d355_44e7adde232a11eb80e20cc47a28e351.resize1.jpg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8" y="3000375"/>
            <a:ext cx="16668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C:\Users\Admin\Desktop\схема предлогов\в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572375" y="0"/>
            <a:ext cx="1571625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Рисунок 19" descr="maxresdefault.jp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580188" y="5929313"/>
            <a:ext cx="15843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Рисунок 20" descr="fruta-grupo.jp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928688" y="5856288"/>
            <a:ext cx="1643062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6 0.07607 L -0.04618 0.639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3.23699E-6 L -0.13385 0.61873 " pathEditMode="relative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71 0.00578 L -0.06771 0.3387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3908 L -0.25226 -0.0390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7653 L -0.45104 0.464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57 0.0081 L 0.11979 0.5430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2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-0.03792 L 0.00451 0.4802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29 0.04255 L 0.10555 0.2314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-0.01874 L 0.63976 0.495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3306 L 0.39462 0.3655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75 -0.04809 L 0.06875 0.4316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7.51445E-7 L 0.58282 0.19931 " pathEditMode="relative" ptsTypes="AA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73 0.06499 L -0.42187 0.411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" y="1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00063" y="357188"/>
            <a:ext cx="8143875" cy="1857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Цель: учить детей определять пространственное расположение предметов с помощью предлога «В», а также воспринимать, выделять и употреблять этот предлог в словосочетаниях и предложениях.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88" y="2428875"/>
            <a:ext cx="8429625" cy="3929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Ø"/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Обогащать и активизировать словарь.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Закреплять знания основных характеристик овощей и фруктов (цвет, форма, вкус, что можно приготовить).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Учить  образовывать относительные прилагательные, существительные с уменьшительно-ласкательным суффиксом.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Развивать связную речь.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Развивать мышление, память, внимание.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/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Воспитывать умение слушать ответы товарищей.</a:t>
            </a:r>
          </a:p>
          <a:p>
            <a:pPr>
              <a:defRPr/>
            </a:pPr>
            <a:endParaRPr lang="ru-RU" sz="2400" dirty="0"/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642938"/>
            <a:ext cx="4319588" cy="3240087"/>
          </a:xfrm>
          <a:prstGeom prst="ellipse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571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14563" y="3617913"/>
            <a:ext cx="4319587" cy="3240087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5" name="Rectangle 5" descr="i (24)"/>
          <p:cNvSpPr>
            <a:spLocks noChangeArrowheads="1"/>
          </p:cNvSpPr>
          <p:nvPr/>
        </p:nvSpPr>
        <p:spPr bwMode="auto">
          <a:xfrm>
            <a:off x="4824000" y="571480"/>
            <a:ext cx="4320000" cy="3240000"/>
          </a:xfrm>
          <a:prstGeom prst="ellipse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scene3d>
            <a:camera prst="perspectiveRight"/>
            <a:lightRig rig="threePt" dir="t"/>
          </a:scene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2643188" y="285750"/>
            <a:ext cx="3500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 ЗАНЯТИЯ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</TotalTime>
  <Words>236</Words>
  <PresentationFormat>Экран (4:3)</PresentationFormat>
  <Paragraphs>38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Муниципальный этап Всероссийского конкурса «Воспитатель года России» в 2023 году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Муниципальный этап Всероссийского конкурса «Воспитатель года России» в 2023 году </dc:title>
  <dc:creator>Admin</dc:creator>
  <cp:lastModifiedBy>Admin</cp:lastModifiedBy>
  <cp:revision>2</cp:revision>
  <dcterms:created xsi:type="dcterms:W3CDTF">2022-11-24T09:21:22Z</dcterms:created>
  <dcterms:modified xsi:type="dcterms:W3CDTF">2022-11-24T09:28:16Z</dcterms:modified>
</cp:coreProperties>
</file>